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0" r:id="rId5"/>
    <p:sldId id="261" r:id="rId6"/>
    <p:sldId id="259" r:id="rId7"/>
    <p:sldId id="262" r:id="rId8"/>
    <p:sldId id="267" r:id="rId9"/>
    <p:sldId id="265" r:id="rId10"/>
    <p:sldId id="263" r:id="rId11"/>
    <p:sldId id="266" r:id="rId12"/>
    <p:sldId id="268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550-44B5-4735-B9AC-0E4232CDB09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897B-0AB5-433E-A507-CC0B13C84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456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550-44B5-4735-B9AC-0E4232CDB09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897B-0AB5-433E-A507-CC0B13C84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552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550-44B5-4735-B9AC-0E4232CDB09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897B-0AB5-433E-A507-CC0B13C84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60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550-44B5-4735-B9AC-0E4232CDB09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897B-0AB5-433E-A507-CC0B13C84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903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550-44B5-4735-B9AC-0E4232CDB09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897B-0AB5-433E-A507-CC0B13C84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405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550-44B5-4735-B9AC-0E4232CDB09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897B-0AB5-433E-A507-CC0B13C84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90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550-44B5-4735-B9AC-0E4232CDB09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897B-0AB5-433E-A507-CC0B13C84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750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550-44B5-4735-B9AC-0E4232CDB09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897B-0AB5-433E-A507-CC0B13C84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121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550-44B5-4735-B9AC-0E4232CDB09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897B-0AB5-433E-A507-CC0B13C84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09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550-44B5-4735-B9AC-0E4232CDB09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897B-0AB5-433E-A507-CC0B13C84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38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6A6550-44B5-4735-B9AC-0E4232CDB09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D897B-0AB5-433E-A507-CC0B13C84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54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6A6550-44B5-4735-B9AC-0E4232CDB092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D897B-0AB5-433E-A507-CC0B13C84F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288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346165"/>
            <a:ext cx="10058400" cy="62897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086" y="1782083"/>
            <a:ext cx="10515600" cy="4531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20537" y="1673500"/>
            <a:ext cx="751549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 Нигерии в постпандемическом мире: приоритетные направления поддержки мелких фермеров</a:t>
            </a:r>
            <a:endParaRPr lang="ru-RU" sz="4000" b="1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506789" y="5077097"/>
            <a:ext cx="3161210" cy="9557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/>
              <a:t>Гаврилова Н.Г.</a:t>
            </a:r>
          </a:p>
          <a:p>
            <a:pPr marL="0" indent="0">
              <a:buNone/>
            </a:pPr>
            <a:r>
              <a:rPr lang="ru-RU" sz="2400" dirty="0" smtClean="0"/>
              <a:t>Институт Африки РАН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036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645" y="2663686"/>
            <a:ext cx="4919868" cy="386632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232454"/>
            <a:ext cx="5446645" cy="442291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748" y="365125"/>
            <a:ext cx="5337314" cy="638727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Подтвержденные случаи </a:t>
            </a:r>
            <a:r>
              <a:rPr lang="ru-RU" sz="2400" b="1" dirty="0"/>
              <a:t>COVID-19 в Нигерии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896061" y="3657600"/>
            <a:ext cx="2179985" cy="2136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Подтвержденные смерти от COVID-19 в Нигерии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2746" y="0"/>
            <a:ext cx="3863301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6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993914"/>
            <a:ext cx="10515600" cy="66592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Некоторые видимые последствия пандемии для мелких фермеров</a:t>
            </a:r>
            <a:endParaRPr lang="ru-RU" sz="32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02254" y="1659835"/>
            <a:ext cx="4853333" cy="42111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ПОТОМ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Недоедание или голод;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Несбалансированность рациона питания;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Отрицательные последствия для здоровья;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Сниженный или потерянный будущий урожай;</a:t>
            </a:r>
          </a:p>
          <a:p>
            <a:pPr marL="342900" indent="-342900">
              <a:buFontTx/>
              <a:buChar char="-"/>
            </a:pPr>
            <a:r>
              <a:rPr lang="ru-RU" b="1" dirty="0" smtClean="0">
                <a:solidFill>
                  <a:srgbClr val="FF0000"/>
                </a:solidFill>
              </a:rPr>
              <a:t>Сокращение или потеря будущих доходов</a:t>
            </a:r>
          </a:p>
          <a:p>
            <a:pPr marL="342900" indent="-342900">
              <a:buFontTx/>
              <a:buChar char="-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984250" y="2012675"/>
            <a:ext cx="4853333" cy="421115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300" dirty="0" smtClean="0">
                <a:solidFill>
                  <a:schemeClr val="tx1"/>
                </a:solidFill>
              </a:rPr>
              <a:t>СЕЙЧАС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Рост цен на продовольствие;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Дефицит некоторых продуктов питания;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Снижение или полное прекращение доходов из-за невозможности продать на рынке излишки продукции;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Потеря продукции из-за отсутствия хранилищ / невозможности переработки;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Невозможность приобрести средства агротехники (удобрения, семена, пестициды, гербициды и др.);</a:t>
            </a:r>
          </a:p>
          <a:p>
            <a:pPr marL="342900" indent="-342900">
              <a:buFontTx/>
              <a:buChar char="-"/>
            </a:pPr>
            <a:r>
              <a:rPr lang="ru-RU" dirty="0" smtClean="0">
                <a:solidFill>
                  <a:schemeClr val="tx1"/>
                </a:solidFill>
              </a:rPr>
              <a:t>Сложно получить помощь государства или международных организаций</a:t>
            </a:r>
          </a:p>
          <a:p>
            <a:pPr marL="342900" indent="-342900">
              <a:buFontTx/>
              <a:buChar char="-"/>
            </a:pPr>
            <a:endParaRPr lang="ru-RU" dirty="0"/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5837583" y="2030896"/>
            <a:ext cx="692426" cy="3892826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539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6475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Некоторые меры государственной поддержки малого и среднего бизнеса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1590261"/>
            <a:ext cx="11047412" cy="4599402"/>
          </a:xfrm>
        </p:spPr>
        <p:txBody>
          <a:bodyPr/>
          <a:lstStyle/>
          <a:p>
            <a:r>
              <a:rPr lang="ru-RU" dirty="0"/>
              <a:t>Создание целевой кредитной линии на сумму </a:t>
            </a:r>
            <a:r>
              <a:rPr lang="ru-RU" dirty="0" smtClean="0"/>
              <a:t>128 млн долл. США </a:t>
            </a:r>
            <a:r>
              <a:rPr lang="ru-RU" dirty="0"/>
              <a:t>для пострадавших домохозяйств и малых и средних предприятий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Снижение </a:t>
            </a:r>
            <a:r>
              <a:rPr lang="ru-RU" dirty="0"/>
              <a:t>процентной ставки по </a:t>
            </a:r>
            <a:r>
              <a:rPr lang="ru-RU" dirty="0" smtClean="0"/>
              <a:t>кредитам </a:t>
            </a:r>
            <a:r>
              <a:rPr lang="ru-RU" dirty="0"/>
              <a:t>с </a:t>
            </a:r>
            <a:r>
              <a:rPr lang="ru-RU" dirty="0" smtClean="0"/>
              <a:t>9% </a:t>
            </a:r>
            <a:r>
              <a:rPr lang="ru-RU" dirty="0"/>
              <a:t>до </a:t>
            </a:r>
            <a:r>
              <a:rPr lang="ru-RU" dirty="0" smtClean="0"/>
              <a:t>5%;</a:t>
            </a:r>
          </a:p>
          <a:p>
            <a:r>
              <a:rPr lang="ru-RU" dirty="0" smtClean="0"/>
              <a:t>2,6 млрд долл. США на кредиты </a:t>
            </a:r>
            <a:r>
              <a:rPr lang="ru-RU" dirty="0"/>
              <a:t>для стимулирования местного производства и производства в критических </a:t>
            </a:r>
            <a:r>
              <a:rPr lang="ru-RU" dirty="0" smtClean="0"/>
              <a:t>секторах (в основном, медицина);</a:t>
            </a:r>
          </a:p>
          <a:p>
            <a:r>
              <a:rPr lang="ru-RU" dirty="0"/>
              <a:t>Продление срока подачи налога на добавленную стоимость (НДС</a:t>
            </a:r>
            <a:r>
              <a:rPr lang="ru-RU" dirty="0" smtClean="0"/>
              <a:t>);</a:t>
            </a:r>
          </a:p>
          <a:p>
            <a:r>
              <a:rPr lang="ru-RU" dirty="0" smtClean="0"/>
              <a:t>Отмена повышения тарифов </a:t>
            </a:r>
            <a:r>
              <a:rPr lang="ru-RU" dirty="0"/>
              <a:t>на </a:t>
            </a:r>
            <a:r>
              <a:rPr lang="ru-RU" dirty="0" smtClean="0"/>
              <a:t>электроэнергию.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039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Необходимые меры для поддержки мелких фермеров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Разработка мобильного приложения - единого реестра фермеров - с возможностью обратной связи для ликвидации голода или нехватки материалов для ведения сельскохозяйственного производства;</a:t>
            </a:r>
          </a:p>
          <a:p>
            <a:pPr algn="just"/>
            <a:r>
              <a:rPr lang="ru-RU" dirty="0" smtClean="0"/>
              <a:t>Разработка систем хранения и срочной переработки продукции сельского хозяйства;</a:t>
            </a:r>
          </a:p>
          <a:p>
            <a:pPr algn="just"/>
            <a:r>
              <a:rPr lang="ru-RU" dirty="0" smtClean="0"/>
              <a:t>Обеспечение фермеров необходимыми материалами для своевременного начала посевного сезона.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4323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787" y="523875"/>
            <a:ext cx="5915025" cy="59721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53050" y="523874"/>
            <a:ext cx="4857679" cy="25651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- 1-е место в Африке и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7-е место в мире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численности населения (205 млн. чел. 2020 г.);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-10-е место в рейтинге наикрупнейших экспортеров углеводородов;</a:t>
            </a:r>
            <a:b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- 30-е место в рейтинге стран по ВВП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292" y="3309730"/>
            <a:ext cx="2830285" cy="2825187"/>
          </a:xfrm>
          <a:prstGeom prst="rect">
            <a:avLst/>
          </a:prstGeom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79772" y="3309729"/>
            <a:ext cx="4214948" cy="2604501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pPr indent="720000" algn="l">
              <a:spcBef>
                <a:spcPts val="0"/>
              </a:spcBef>
            </a:pPr>
            <a:r>
              <a:rPr lang="ru-RU" sz="3200" dirty="0"/>
              <a:t>80%</a:t>
            </a:r>
            <a:r>
              <a:rPr lang="ru-RU" dirty="0"/>
              <a:t> доходов бюджета;</a:t>
            </a:r>
          </a:p>
          <a:p>
            <a:pPr indent="720000" algn="l">
              <a:spcBef>
                <a:spcPts val="0"/>
              </a:spcBef>
            </a:pPr>
            <a:endParaRPr lang="ru-RU" dirty="0"/>
          </a:p>
          <a:p>
            <a:pPr indent="720000" algn="l">
              <a:spcBef>
                <a:spcPts val="0"/>
              </a:spcBef>
            </a:pPr>
            <a:r>
              <a:rPr lang="ru-RU" sz="3200" dirty="0" smtClean="0"/>
              <a:t>95</a:t>
            </a:r>
            <a:r>
              <a:rPr lang="ru-RU" sz="3200" dirty="0"/>
              <a:t>%      </a:t>
            </a:r>
            <a:r>
              <a:rPr lang="ru-RU" dirty="0"/>
              <a:t>валютных поступлений страны;</a:t>
            </a:r>
          </a:p>
          <a:p>
            <a:pPr indent="720000" algn="l">
              <a:spcBef>
                <a:spcPts val="0"/>
              </a:spcBef>
            </a:pPr>
            <a:endParaRPr lang="ru-RU" dirty="0" smtClean="0"/>
          </a:p>
          <a:p>
            <a:pPr indent="720000" algn="l">
              <a:spcBef>
                <a:spcPts val="0"/>
              </a:spcBef>
            </a:pPr>
            <a:r>
              <a:rPr lang="ru-RU" sz="3200" dirty="0" smtClean="0"/>
              <a:t>10%</a:t>
            </a:r>
            <a:r>
              <a:rPr lang="ru-RU" dirty="0" smtClean="0"/>
              <a:t> ВВП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6916805" y="3689442"/>
            <a:ext cx="505097" cy="235131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6943333" y="4304286"/>
            <a:ext cx="506895" cy="24683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977883" y="5300847"/>
            <a:ext cx="506895" cy="26835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3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1857859"/>
            <a:ext cx="5045765" cy="44435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5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Роль сельского хозяйства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565" y="1857859"/>
            <a:ext cx="4840357" cy="4692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580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746" y="1252330"/>
            <a:ext cx="5568605" cy="547625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351" y="1252330"/>
            <a:ext cx="5891006" cy="547625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06475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Некоторые факторы, влияющие на недостаточное развитие сельского хозяйства</a:t>
            </a:r>
            <a:endParaRPr lang="ru-RU" sz="2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Природные</a:t>
            </a:r>
            <a:endParaRPr lang="ru-RU" sz="4000" dirty="0">
              <a:solidFill>
                <a:srgbClr val="00B05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99"/>
                </a:solidFill>
              </a:rPr>
              <a:t>изменение климата;</a:t>
            </a:r>
          </a:p>
          <a:p>
            <a:r>
              <a:rPr lang="ru-RU" dirty="0" smtClean="0">
                <a:solidFill>
                  <a:srgbClr val="FFFF99"/>
                </a:solidFill>
              </a:rPr>
              <a:t>засухи или наводнения;</a:t>
            </a:r>
          </a:p>
          <a:p>
            <a:r>
              <a:rPr lang="ru-RU" dirty="0" smtClean="0">
                <a:solidFill>
                  <a:srgbClr val="FFFF99"/>
                </a:solidFill>
              </a:rPr>
              <a:t>нашествие </a:t>
            </a:r>
            <a:r>
              <a:rPr lang="ru-RU" dirty="0">
                <a:solidFill>
                  <a:srgbClr val="FFFF99"/>
                </a:solidFill>
              </a:rPr>
              <a:t>саранчи и иных </a:t>
            </a:r>
            <a:r>
              <a:rPr lang="ru-RU" dirty="0" smtClean="0">
                <a:solidFill>
                  <a:srgbClr val="FFFF99"/>
                </a:solidFill>
              </a:rPr>
              <a:t>вредителей</a:t>
            </a:r>
          </a:p>
          <a:p>
            <a:r>
              <a:rPr lang="ru-RU" dirty="0" smtClean="0">
                <a:solidFill>
                  <a:srgbClr val="FFFF99"/>
                </a:solidFill>
              </a:rPr>
              <a:t>опустынивание и др.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Проблемы безопасности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похищения 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людей;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вооруженные ограбления;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 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мятеж боевой террористической группировки радикальных исламистов «Боко </a:t>
            </a:r>
            <a:r>
              <a:rPr lang="ru-RU" dirty="0" err="1">
                <a:solidFill>
                  <a:schemeClr val="accent4">
                    <a:lumMod val="20000"/>
                    <a:lumOff val="80000"/>
                  </a:schemeClr>
                </a:solidFill>
              </a:rPr>
              <a:t>Харам</a:t>
            </a:r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»;</a:t>
            </a:r>
          </a:p>
          <a:p>
            <a:r>
              <a:rPr lang="ru-RU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столкновения </a:t>
            </a:r>
            <a:r>
              <a:rPr lang="ru-RU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фермеров и </a:t>
            </a:r>
            <a:r>
              <a:rPr lang="ru-RU" dirty="0"/>
              <a:t>скотоводов</a:t>
            </a:r>
          </a:p>
        </p:txBody>
      </p:sp>
    </p:spTree>
    <p:extLst>
      <p:ext uri="{BB962C8B-B14F-4D97-AF65-F5344CB8AC3E}">
        <p14:creationId xmlns:p14="http://schemas.microsoft.com/office/powerpoint/2010/main" val="4232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Недостаток материально-технических средств</a:t>
            </a:r>
            <a:endParaRPr lang="ru-RU" sz="4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1663" y="1229277"/>
            <a:ext cx="4261615" cy="35415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885" y="1942030"/>
            <a:ext cx="4611757" cy="3541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6312" y="2093981"/>
            <a:ext cx="3115303" cy="450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146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Нагрузка на фермера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1990 г. </a:t>
            </a:r>
          </a:p>
          <a:p>
            <a:endParaRPr lang="ru-RU" dirty="0"/>
          </a:p>
          <a:p>
            <a:pPr marL="3657600" lvl="8" indent="0">
              <a:buNone/>
            </a:pPr>
            <a:endParaRPr lang="ru-RU" dirty="0"/>
          </a:p>
          <a:p>
            <a:pPr marL="3657600" lvl="8" indent="0">
              <a:buNone/>
            </a:pPr>
            <a:endParaRPr lang="ru-RU" sz="4800" dirty="0" smtClean="0"/>
          </a:p>
          <a:p>
            <a:pPr marL="3024000" lvl="8" indent="0">
              <a:buNone/>
            </a:pPr>
            <a:r>
              <a:rPr lang="ru-RU" sz="4800" dirty="0" smtClean="0"/>
              <a:t>2018 г. </a:t>
            </a:r>
            <a:endParaRPr lang="ru-RU" sz="4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791" y="2153444"/>
            <a:ext cx="819150" cy="18478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3667" y="2133566"/>
            <a:ext cx="704850" cy="18478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517" y="2133566"/>
            <a:ext cx="704850" cy="18478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367" y="2123627"/>
            <a:ext cx="704850" cy="184785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4368" y="2153444"/>
            <a:ext cx="704850" cy="1847850"/>
          </a:xfrm>
          <a:prstGeom prst="rect">
            <a:avLst/>
          </a:prstGeom>
        </p:spPr>
      </p:pic>
      <p:sp>
        <p:nvSpPr>
          <p:cNvPr id="13" name="Стрелка вправо 12"/>
          <p:cNvSpPr/>
          <p:nvPr/>
        </p:nvSpPr>
        <p:spPr>
          <a:xfrm>
            <a:off x="3127929" y="2807132"/>
            <a:ext cx="506895" cy="5007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3540" y="4239662"/>
            <a:ext cx="819150" cy="18478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984" y="2807132"/>
            <a:ext cx="704850" cy="184785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532" y="2807132"/>
            <a:ext cx="704850" cy="18478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3684" y="2807132"/>
            <a:ext cx="704850" cy="18478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857" y="2807132"/>
            <a:ext cx="704850" cy="18478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5762" y="4654982"/>
            <a:ext cx="704850" cy="184785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3511" y="4654982"/>
            <a:ext cx="704850" cy="18478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5731" y="4655130"/>
            <a:ext cx="704850" cy="18478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0581" y="4712564"/>
            <a:ext cx="704850" cy="184785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4689" y="3850474"/>
            <a:ext cx="704850" cy="1847850"/>
          </a:xfrm>
          <a:prstGeom prst="rect">
            <a:avLst/>
          </a:prstGeom>
        </p:spPr>
      </p:pic>
      <p:sp>
        <p:nvSpPr>
          <p:cNvPr id="24" name="Стрелка вправо 23"/>
          <p:cNvSpPr/>
          <p:nvPr/>
        </p:nvSpPr>
        <p:spPr>
          <a:xfrm>
            <a:off x="6886990" y="4524040"/>
            <a:ext cx="506895" cy="50071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5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" y="367749"/>
            <a:ext cx="3609975" cy="31805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487" y="95872"/>
            <a:ext cx="3714750" cy="372427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367748"/>
            <a:ext cx="10515600" cy="41947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834351"/>
            <a:ext cx="5101811" cy="1536632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Последствия продовольственной необеспеченности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3356" y="0"/>
            <a:ext cx="3276600" cy="3724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1487" y="3820147"/>
            <a:ext cx="32956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4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1242" y="1103278"/>
            <a:ext cx="10515600" cy="417236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Некоторые экономические последствия продовольственной недостаточности для страны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2305879"/>
            <a:ext cx="10515600" cy="4084982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814728" y="1512612"/>
            <a:ext cx="1623834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1"/>
          <p:cNvGrpSpPr>
            <a:grpSpLocks/>
          </p:cNvGrpSpPr>
          <p:nvPr/>
        </p:nvGrpSpPr>
        <p:grpSpPr bwMode="auto">
          <a:xfrm>
            <a:off x="1888435" y="2126974"/>
            <a:ext cx="7871791" cy="4194313"/>
            <a:chOff x="1277" y="1882"/>
            <a:chExt cx="9307" cy="4221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>
              <a:off x="2147" y="2132"/>
              <a:ext cx="1857" cy="1603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912 h 21600"/>
                <a:gd name="T14" fmla="*/ 18227 w 21600"/>
                <a:gd name="T15" fmla="*/ 92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>
              <a:off x="5657" y="4437"/>
              <a:ext cx="1055" cy="603"/>
            </a:xfrm>
            <a:prstGeom prst="leftArrow">
              <a:avLst>
                <a:gd name="adj1" fmla="val 50000"/>
                <a:gd name="adj2" fmla="val 43740"/>
              </a:avLst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4004" y="1882"/>
              <a:ext cx="3348" cy="13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ГОЛОД</a:t>
              </a: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Несбалансированное питание</a:t>
              </a:r>
              <a:endParaRPr kumimoji="0" lang="ru-RU" alt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rot="5400000">
              <a:off x="7323" y="2194"/>
              <a:ext cx="1437" cy="1380"/>
            </a:xfrm>
            <a:custGeom>
              <a:avLst/>
              <a:gdLst>
                <a:gd name="T0" fmla="*/ 2147483646 w 21600"/>
                <a:gd name="T1" fmla="*/ 0 h 21600"/>
                <a:gd name="T2" fmla="*/ 2147483646 w 21600"/>
                <a:gd name="T3" fmla="*/ 2147483646 h 21600"/>
                <a:gd name="T4" fmla="*/ 2147483646 w 21600"/>
                <a:gd name="T5" fmla="*/ 2147483646 h 21600"/>
                <a:gd name="T6" fmla="*/ 2147483646 w 21600"/>
                <a:gd name="T7" fmla="*/ 2147483646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27 w 21600"/>
                <a:gd name="T13" fmla="*/ 2677 h 21600"/>
                <a:gd name="T14" fmla="*/ 18335 w 21600"/>
                <a:gd name="T15" fmla="*/ 948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766" y="0"/>
                  </a:lnTo>
                  <a:lnTo>
                    <a:pt x="15766" y="2677"/>
                  </a:lnTo>
                  <a:lnTo>
                    <a:pt x="12427" y="2677"/>
                  </a:lnTo>
                  <a:cubicBezTo>
                    <a:pt x="5564" y="2677"/>
                    <a:pt x="0" y="6922"/>
                    <a:pt x="0" y="12158"/>
                  </a:cubicBezTo>
                  <a:lnTo>
                    <a:pt x="0" y="21600"/>
                  </a:lnTo>
                  <a:lnTo>
                    <a:pt x="6954" y="21600"/>
                  </a:lnTo>
                  <a:lnTo>
                    <a:pt x="6954" y="12158"/>
                  </a:lnTo>
                  <a:cubicBezTo>
                    <a:pt x="6954" y="10680"/>
                    <a:pt x="9404" y="9481"/>
                    <a:pt x="12427" y="9481"/>
                  </a:cubicBezTo>
                  <a:lnTo>
                    <a:pt x="15766" y="9481"/>
                  </a:lnTo>
                  <a:lnTo>
                    <a:pt x="1576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6712" y="3430"/>
              <a:ext cx="3872" cy="26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ослабленный иммунитет;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недостаток веса или избыточный вес;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анемия;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сахарный диабет;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-умственная отсталость;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задержка физического роста;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передача проблем со здоровьем следующему поколению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3"/>
            <p:cNvSpPr>
              <a:spLocks noChangeArrowheads="1"/>
            </p:cNvSpPr>
            <p:nvPr/>
          </p:nvSpPr>
          <p:spPr bwMode="auto">
            <a:xfrm>
              <a:off x="1277" y="3430"/>
              <a:ext cx="4380" cy="267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падение экономических показателей развития страны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недостаток квалифицированной рабочей силы;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уменьшение производительности труда;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постоянно растущее количество неспособных к работе людей;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выпадение детей-инвалидов из системы образования</a:t>
              </a:r>
              <a:endPara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14728" y="1969812"/>
            <a:ext cx="16238342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44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1"/>
            <a:ext cx="10361612" cy="6427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Прогноз продовольственной недостаточности до 09.2020 г.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40" y="1172817"/>
            <a:ext cx="5343525" cy="5257006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9425" b="9425"/>
          <a:stretch>
            <a:fillRect/>
          </a:stretch>
        </p:blipFill>
        <p:spPr>
          <a:xfrm>
            <a:off x="5472665" y="1272209"/>
            <a:ext cx="6172200" cy="51277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557" y="4789937"/>
            <a:ext cx="1895475" cy="3905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8868" y="5444159"/>
            <a:ext cx="19431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429</Words>
  <Application>Microsoft Office PowerPoint</Application>
  <PresentationFormat>Широкоэкранный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- 1-е место в Африке и 7-е место в мире по численности населения (205 млн. чел. 2020 г.); -10-е место в рейтинге наикрупнейших экспортеров углеводородов; - 30-е место в рейтинге стран по ВВП</vt:lpstr>
      <vt:lpstr>Роль сельского хозяйства</vt:lpstr>
      <vt:lpstr>Некоторые факторы, влияющие на недостаточное развитие сельского хозяйства</vt:lpstr>
      <vt:lpstr>Недостаток материально-технических средств</vt:lpstr>
      <vt:lpstr> Нагрузка на фермера</vt:lpstr>
      <vt:lpstr>Презентация PowerPoint</vt:lpstr>
      <vt:lpstr>Некоторые экономические последствия продовольственной недостаточности для страны</vt:lpstr>
      <vt:lpstr>Прогноз продовольственной недостаточности до 09.2020 г.</vt:lpstr>
      <vt:lpstr>Подтвержденные случаи COVID-19 в Нигерии</vt:lpstr>
      <vt:lpstr>Некоторые видимые последствия пандемии для мелких фермеров</vt:lpstr>
      <vt:lpstr>Некоторые меры государственной поддержки малого и среднего бизнеса</vt:lpstr>
      <vt:lpstr>Необходимые меры для поддержки мелких фермеров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</dc:creator>
  <cp:lastModifiedBy>Нина</cp:lastModifiedBy>
  <cp:revision>31</cp:revision>
  <dcterms:created xsi:type="dcterms:W3CDTF">2020-05-20T15:53:11Z</dcterms:created>
  <dcterms:modified xsi:type="dcterms:W3CDTF">2020-05-21T09:56:17Z</dcterms:modified>
</cp:coreProperties>
</file>